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323" r:id="rId2"/>
    <p:sldId id="446" r:id="rId3"/>
    <p:sldId id="460" r:id="rId4"/>
    <p:sldId id="463" r:id="rId5"/>
    <p:sldId id="452" r:id="rId6"/>
    <p:sldId id="456" r:id="rId7"/>
    <p:sldId id="405" r:id="rId8"/>
    <p:sldId id="455" r:id="rId9"/>
    <p:sldId id="458" r:id="rId10"/>
    <p:sldId id="464" r:id="rId11"/>
    <p:sldId id="41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C716F05-E837-4EA4-9CAA-82AF2A78D49C}">
          <p14:sldIdLst>
            <p14:sldId id="323"/>
            <p14:sldId id="446"/>
            <p14:sldId id="460"/>
            <p14:sldId id="463"/>
            <p14:sldId id="452"/>
            <p14:sldId id="456"/>
            <p14:sldId id="405"/>
            <p14:sldId id="455"/>
            <p14:sldId id="458"/>
            <p14:sldId id="464"/>
            <p14:sldId id="41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B7F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4" autoAdjust="0"/>
    <p:restoredTop sz="77842" autoAdjust="0"/>
  </p:normalViewPr>
  <p:slideViewPr>
    <p:cSldViewPr>
      <p:cViewPr>
        <p:scale>
          <a:sx n="100" d="100"/>
          <a:sy n="100" d="100"/>
        </p:scale>
        <p:origin x="-576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18A27-3C58-45FA-909E-A0B1117C3651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B5DF8-F281-4400-AC69-76BE5337BEF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4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0_f2eb0_a7f3de0f_X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7505" y="4186775"/>
            <a:ext cx="4248472" cy="26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6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67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68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0_f2eb0_a7f3de0f_X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7504" y="4805345"/>
            <a:ext cx="3024336" cy="190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1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64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43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52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15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94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9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CCFFCC"/>
          </a:fgClr>
          <a:bgClr>
            <a:srgbClr val="CC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347C-18A5-482A-AC34-385DD50779E3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FBE6D-2732-403F-9456-D23D34A277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14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uchmag.ru/estore/series/246133/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www.uchmag.ru/estore/authors/281820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ag.ru/" TargetMode="External"/><Relationship Id="rId13" Type="http://schemas.openxmlformats.org/officeDocument/2006/relationships/hyperlink" Target="http://www.uchmag.ru/help/discount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uchmag.ru/estore/promo/" TargetMode="External"/><Relationship Id="rId12" Type="http://schemas.openxmlformats.org/officeDocument/2006/relationships/hyperlink" Target="https://vk.com/uchitel_izd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each@uchmet.org" TargetMode="External"/><Relationship Id="rId11" Type="http://schemas.openxmlformats.org/officeDocument/2006/relationships/hyperlink" Target="https://ok.ru/uchitelizd" TargetMode="External"/><Relationship Id="rId5" Type="http://schemas.openxmlformats.org/officeDocument/2006/relationships/hyperlink" Target="http://www.uchmet.ru/" TargetMode="External"/><Relationship Id="rId10" Type="http://schemas.openxmlformats.org/officeDocument/2006/relationships/hyperlink" Target="https://e.mail.ru/cgi-bin/link?check=1&amp;cnf=7b5f8b&amp;url=https://youtu.be/LDEMbawJj14&amp;msgid=14904250020000000540&amp;x-email=pog63@list.ru" TargetMode="External"/><Relationship Id="rId4" Type="http://schemas.openxmlformats.org/officeDocument/2006/relationships/hyperlink" Target="mailto:pozharskaya.olga@uchitel-izd.org" TargetMode="External"/><Relationship Id="rId9" Type="http://schemas.openxmlformats.org/officeDocument/2006/relationships/hyperlink" Target="http://www.uchmet.ru/events/eduschoo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chmet.ru/events/eduschool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LDEMbawJj1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et.ru/events/eduschoo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uchmet.ru/events/eduschool/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et.ru/events/item/75171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uchmet.ru/events/item/751715/certificate/75561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ozharskaya.olga@uchitel-izd.org" TargetMode="External"/><Relationship Id="rId5" Type="http://schemas.openxmlformats.org/officeDocument/2006/relationships/hyperlink" Target="https://www.youtube.com/watch?v=LDEMbawJj14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http://www.uchmag.ru/estore/e779644/" TargetMode="External"/><Relationship Id="rId2" Type="http://schemas.openxmlformats.org/officeDocument/2006/relationships/hyperlink" Target="http://www.uchmag.ru/estore/authors/281820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chmag.ru/estore/e71052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:\Логотип Учитель\Логотип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7"/>
            <a:ext cx="3744416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Прямоугольник 12"/>
          <p:cNvSpPr>
            <a:spLocks noChangeArrowheads="1"/>
          </p:cNvSpPr>
          <p:nvPr/>
        </p:nvSpPr>
        <p:spPr bwMode="auto">
          <a:xfrm>
            <a:off x="611560" y="476672"/>
            <a:ext cx="83529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 ПЕДАГОГОВ</a:t>
            </a:r>
          </a:p>
          <a:p>
            <a:pPr algn="ctr"/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51080"/>
            <a:ext cx="3837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КНИЖНАЯ ПОЛКА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239635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5855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наглядно-дидактических комплектов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Сюжетно-ролевая игра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57691"/>
            <a:ext cx="8856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http://www.uchmag.ru/estore/authors/281820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en-US" dirty="0">
                <a:hlinkClick r:id="rId3"/>
              </a:rPr>
              <a:t>http://www.uchmag.ru/estore/series/246133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69" y="2996952"/>
            <a:ext cx="1971675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315" y="2396355"/>
            <a:ext cx="1971675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1" y="2470684"/>
            <a:ext cx="1971675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1971675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58" y="4055207"/>
            <a:ext cx="1971675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5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1619672" y="417947"/>
            <a:ext cx="5961856" cy="48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2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251520" y="1120386"/>
            <a:ext cx="2736304" cy="227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Сайт:</a:t>
            </a: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Издательство «Учитель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None/>
            </a:pP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www.uchitel-izd.ru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:\Логотип Учитель\Логотип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403648" cy="1763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2256848"/>
            <a:ext cx="53281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Вопросы по Школе педагогов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можно задать по адресу: </a:t>
            </a:r>
            <a:r>
              <a:rPr lang="en-US" sz="1400" dirty="0" smtClean="0">
                <a:solidFill>
                  <a:srgbClr val="000000"/>
                </a:solidFill>
                <a:latin typeface="Verdana"/>
                <a:hlinkClick r:id="rId4"/>
              </a:rPr>
              <a:t>pozharskaya.olga@uchitel-izd.org</a:t>
            </a:r>
            <a:endParaRPr lang="ru-RU" sz="1400" dirty="0">
              <a:solidFill>
                <a:srgbClr val="000000"/>
              </a:solidFill>
              <a:latin typeface="Verdana"/>
            </a:endParaRPr>
          </a:p>
          <a:p>
            <a:endParaRPr 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2961644"/>
            <a:ext cx="88569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Учебно-методический портал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www.uchmet.ru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Курсы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переподготовки, повышения квалификации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обучения 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 по курсам присылайте по адресу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teach@uchmet.org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Интернет-магазин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/>
              <a:t> </a:t>
            </a:r>
            <a:r>
              <a:rPr lang="ru-RU" sz="1600" dirty="0" smtClean="0"/>
              <a:t>		</a:t>
            </a:r>
            <a:r>
              <a:rPr lang="ru-RU" sz="1600" b="1" dirty="0" smtClean="0"/>
              <a:t>Наши видео</a:t>
            </a:r>
            <a:r>
              <a:rPr lang="en-US" sz="1600" b="1" dirty="0"/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http://www.uchmag.ru/estore/promo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www.uchmag.ru</a:t>
            </a:r>
            <a:endParaRPr lang="ru-RU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kern="0" dirty="0" smtClean="0">
                <a:latin typeface="Arial"/>
              </a:rPr>
              <a:t> </a:t>
            </a:r>
            <a:endParaRPr lang="ru-RU" sz="1600" dirty="0"/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166694"/>
            <a:ext cx="576063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Школа педагогов </a:t>
            </a:r>
          </a:p>
          <a:p>
            <a:r>
              <a:rPr lang="en-US" dirty="0">
                <a:hlinkClick r:id="rId9"/>
              </a:rPr>
              <a:t>http://www.uchmet.ru/events/eduschool</a:t>
            </a:r>
            <a:r>
              <a:rPr lang="en-US" dirty="0" smtClean="0">
                <a:hlinkClick r:id="rId9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Подробности </a:t>
            </a:r>
            <a:r>
              <a:rPr lang="ru-RU" dirty="0"/>
              <a:t>смотрите на </a:t>
            </a:r>
            <a:r>
              <a:rPr lang="ru-RU" u="sng" dirty="0">
                <a:hlinkClick r:id="rId10"/>
              </a:rPr>
              <a:t>https://youtu.be/LDEMbawJj14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4941168"/>
            <a:ext cx="55933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Приглашаем </a:t>
            </a:r>
          </a:p>
          <a:p>
            <a:r>
              <a:rPr lang="ru-RU" dirty="0" smtClean="0"/>
              <a:t>присоединиться</a:t>
            </a:r>
            <a:r>
              <a:rPr lang="ru-RU" b="1" dirty="0" smtClean="0"/>
              <a:t> </a:t>
            </a:r>
            <a:r>
              <a:rPr lang="ru-RU" dirty="0"/>
              <a:t>в социальных </a:t>
            </a:r>
            <a:r>
              <a:rPr lang="ru-RU" dirty="0" smtClean="0"/>
              <a:t>сетях в группу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УчМаг </a:t>
            </a:r>
            <a:r>
              <a:rPr lang="ru-RU" b="1" dirty="0">
                <a:solidFill>
                  <a:srgbClr val="FF0000"/>
                </a:solidFill>
              </a:rPr>
              <a:t>— Учителям, Воспитателям, Родителям </a:t>
            </a:r>
            <a:r>
              <a:rPr lang="ru-RU" u="sng" dirty="0" smtClean="0">
                <a:hlinkClick r:id="rId11"/>
              </a:rPr>
              <a:t>https</a:t>
            </a:r>
            <a:r>
              <a:rPr lang="ru-RU" u="sng" dirty="0">
                <a:hlinkClick r:id="rId11"/>
              </a:rPr>
              <a:t>://ok.ru/uchitelizd</a:t>
            </a:r>
            <a:r>
              <a:rPr lang="ru-RU" dirty="0"/>
              <a:t>  </a:t>
            </a:r>
          </a:p>
          <a:p>
            <a:r>
              <a:rPr lang="ru-RU" u="sng" dirty="0">
                <a:hlinkClick r:id="rId12"/>
              </a:rPr>
              <a:t>https://vk.com/uchitel_izd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1" y="5157192"/>
            <a:ext cx="26642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АКЦИИ, КОНКУРСЫ, </a:t>
            </a:r>
            <a:r>
              <a:rPr lang="ru-RU" dirty="0" smtClean="0"/>
              <a:t>СКИДКИ </a:t>
            </a:r>
            <a:r>
              <a:rPr lang="en-US" dirty="0" smtClean="0">
                <a:hlinkClick r:id="rId13"/>
              </a:rPr>
              <a:t>http</a:t>
            </a:r>
            <a:r>
              <a:rPr lang="en-US" dirty="0">
                <a:hlinkClick r:id="rId13"/>
              </a:rPr>
              <a:t>://www.uchmag.ru/help/discount</a:t>
            </a:r>
            <a:r>
              <a:rPr lang="en-US" dirty="0" smtClean="0">
                <a:hlinkClick r:id="rId13"/>
              </a:rPr>
              <a:t>/</a:t>
            </a:r>
            <a:endParaRPr lang="ru-RU" dirty="0" smtClean="0"/>
          </a:p>
          <a:p>
            <a:pPr fontAlgn="base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6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12"/>
          <p:cNvSpPr>
            <a:spLocks noChangeArrowheads="1"/>
          </p:cNvSpPr>
          <p:nvPr/>
        </p:nvSpPr>
        <p:spPr bwMode="auto">
          <a:xfrm>
            <a:off x="188580" y="1772816"/>
            <a:ext cx="88901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Сюжетно-ролевая игра – первый опыт социализации. Как сформировать социальный опыт ребенка </a:t>
            </a:r>
            <a:endParaRPr lang="en-US" sz="2800" b="1" dirty="0" smtClean="0"/>
          </a:p>
          <a:p>
            <a:pPr algn="ctr"/>
            <a:r>
              <a:rPr lang="ru-RU" sz="2800" b="1" dirty="0" smtClean="0"/>
              <a:t>и </a:t>
            </a:r>
            <a:r>
              <a:rPr lang="ru-RU" sz="2800" b="1" dirty="0"/>
              <a:t>перенести его в игру?</a:t>
            </a:r>
            <a:endParaRPr lang="ru-RU" sz="2800" dirty="0"/>
          </a:p>
        </p:txBody>
      </p: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149320" y="5863223"/>
            <a:ext cx="4591347" cy="851258"/>
            <a:chOff x="412278" y="5867801"/>
            <a:chExt cx="4591770" cy="852082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3"/>
              <a:ext cx="184748" cy="36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80" y="5867802"/>
              <a:ext cx="3532068" cy="616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Издательство «Учитель»</a:t>
              </a:r>
            </a:p>
            <a:p>
              <a:r>
                <a:rPr lang="en-US" dirty="0">
                  <a:solidFill>
                    <a:srgbClr val="0070C0"/>
                  </a:solidFill>
                  <a:hlinkClick r:id="rId2"/>
                </a:rPr>
                <a:t>www.uchitel-izd.ru</a:t>
              </a:r>
              <a:r>
                <a:rPr lang="ru-RU" b="1" dirty="0">
                  <a:solidFill>
                    <a:srgbClr val="0070C0"/>
                  </a:solidFill>
                </a:rPr>
                <a:t> </a:t>
              </a: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3923928" y="4869160"/>
            <a:ext cx="48872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ДАТА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ПРОВЕДЕНИЯ: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марта  2017г.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ВРЕМЯ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 – 1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:30 МСК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3"/>
          <p:cNvSpPr>
            <a:spLocks noChangeArrowheads="1"/>
          </p:cNvSpPr>
          <p:nvPr/>
        </p:nvSpPr>
        <p:spPr bwMode="auto">
          <a:xfrm>
            <a:off x="165210" y="3645024"/>
            <a:ext cx="88901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ВЕДУЩИЙ ЗАНЯТИЯ :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Березенкова Татьяна Валерьевна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методист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ООО «Издательство «Учитель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R:\Логотип Учитель\Логотип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"/>
            <a:ext cx="1187624" cy="16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788024" y="5863224"/>
            <a:ext cx="4355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Школа педагогов </a:t>
            </a:r>
          </a:p>
          <a:p>
            <a:r>
              <a:rPr lang="ru-RU" u="sng" dirty="0">
                <a:hlinkClick r:id="rId5"/>
              </a:rPr>
              <a:t>http://www.uchmet.ru/events/eduschool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38477" y="548680"/>
            <a:ext cx="5985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ШКОЛА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22260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12"/>
          <p:cNvSpPr>
            <a:spLocks noChangeArrowheads="1"/>
          </p:cNvSpPr>
          <p:nvPr/>
        </p:nvSpPr>
        <p:spPr bwMode="auto">
          <a:xfrm>
            <a:off x="109929" y="188640"/>
            <a:ext cx="88901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 ПЕДАГОГОВ</a:t>
            </a:r>
          </a:p>
          <a:p>
            <a:pPr algn="ctr"/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49320" y="5863223"/>
            <a:ext cx="1392014" cy="851258"/>
            <a:chOff x="412278" y="5867801"/>
            <a:chExt cx="1392142" cy="852082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3"/>
              <a:ext cx="184748" cy="36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2627784" y="1988840"/>
            <a:ext cx="5112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R:\Логотип Учитель\Логотип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"/>
            <a:ext cx="1259632" cy="16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3" b="7458"/>
          <a:stretch/>
        </p:blipFill>
        <p:spPr bwMode="auto">
          <a:xfrm>
            <a:off x="323528" y="1148364"/>
            <a:ext cx="783478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5862359"/>
            <a:ext cx="7237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Отвечаем на самые популярные вопросы </a:t>
            </a:r>
            <a:r>
              <a:rPr lang="ru-RU" b="1" dirty="0"/>
              <a:t>о Школе </a:t>
            </a:r>
            <a:r>
              <a:rPr lang="ru-RU" b="1" dirty="0" smtClean="0"/>
              <a:t>педагогов</a:t>
            </a:r>
            <a:endParaRPr lang="ru-RU" dirty="0"/>
          </a:p>
          <a:p>
            <a:r>
              <a:rPr lang="ru-RU" u="sng" dirty="0">
                <a:hlinkClick r:id="rId5"/>
              </a:rPr>
              <a:t>https://www.youtube.com/watch?v=LDEMbawJj14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4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12"/>
          <p:cNvSpPr>
            <a:spLocks noChangeArrowheads="1"/>
          </p:cNvSpPr>
          <p:nvPr/>
        </p:nvSpPr>
        <p:spPr bwMode="auto">
          <a:xfrm>
            <a:off x="109929" y="188640"/>
            <a:ext cx="88901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 ПЕДАГОГОВ</a:t>
            </a: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2627784" y="1988840"/>
            <a:ext cx="5112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R:\Логотип Учитель\Логотип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"/>
            <a:ext cx="1259632" cy="16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571254"/>
              </p:ext>
            </p:extLst>
          </p:nvPr>
        </p:nvGraphicFramePr>
        <p:xfrm>
          <a:off x="270551" y="1368149"/>
          <a:ext cx="8344173" cy="5007637"/>
        </p:xfrm>
        <a:graphic>
          <a:graphicData uri="http://schemas.openxmlformats.org/drawingml/2006/table">
            <a:tbl>
              <a:tblPr/>
              <a:tblGrid>
                <a:gridCol w="1134132"/>
                <a:gridCol w="2015228"/>
                <a:gridCol w="3081060"/>
                <a:gridCol w="2113753"/>
              </a:tblGrid>
              <a:tr h="268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День недели, дата</a:t>
                      </a:r>
                    </a:p>
                  </a:txBody>
                  <a:tcPr marL="11159" marR="11159" marT="7439" marB="743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Время занятия</a:t>
                      </a:r>
                    </a:p>
                  </a:txBody>
                  <a:tcPr marL="11159" marR="11159" marT="7439" marB="743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Тема занятия</a:t>
                      </a:r>
                    </a:p>
                  </a:txBody>
                  <a:tcPr marL="11159" marR="11159" marT="7439" marB="743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Ведущий занятия</a:t>
                      </a:r>
                    </a:p>
                  </a:txBody>
                  <a:tcPr marL="11159" marR="11159" marT="7439" marB="743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среда, </a:t>
                      </a:r>
                      <a:b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05 апреля 2017</a:t>
                      </a:r>
                      <a:b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1159" marR="11159" marT="7439" marB="743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10.00-11.30</a:t>
                      </a:r>
                    </a:p>
                  </a:txBody>
                  <a:tcPr marL="11159" marR="11159" marT="7439" marB="743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Как привить культурно гигиенические и трудовые навыки дошкольнику. Уроки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Плюшика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для детей и взрослых</a:t>
                      </a:r>
                    </a:p>
                  </a:txBody>
                  <a:tcPr marL="11159" marR="11159" marT="7439" marB="74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Кудрявцева Е. А., </a:t>
                      </a:r>
                      <a:r>
                        <a:rPr lang="ru-RU" sz="1100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к.п.н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11159" marR="11159" marT="7439" marB="74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2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среда, </a:t>
                      </a:r>
                      <a:b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05 апреля 2017</a:t>
                      </a:r>
                      <a:b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1159" marR="11159" marT="7439" marB="743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13.00-14.30</a:t>
                      </a:r>
                    </a:p>
                  </a:txBody>
                  <a:tcPr marL="11159" marR="11159" marT="7439" marB="743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Как познание окружающего мира ребенком сделать интересным, увлекательным?</a:t>
                      </a:r>
                    </a:p>
                  </a:txBody>
                  <a:tcPr marL="11159" marR="11159" marT="7439" marB="74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Кудрявцева Е. А., </a:t>
                      </a:r>
                      <a:r>
                        <a:rPr lang="ru-RU" sz="1100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к.п.н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.</a:t>
                      </a:r>
                      <a:b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1159" marR="11159" marT="7439" marB="74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1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среда, </a:t>
                      </a:r>
                      <a:b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05 апреля 2017</a:t>
                      </a:r>
                    </a:p>
                  </a:txBody>
                  <a:tcPr marL="11159" marR="11159" marT="7439" marB="743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15.00-16.30</a:t>
                      </a:r>
                    </a:p>
                  </a:txBody>
                  <a:tcPr marL="11159" marR="11159" marT="7439" marB="743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Почему мы сегодня говорим о читательской грамотности? Как организовать и провести День единого текста в ОО</a:t>
                      </a:r>
                    </a:p>
                  </a:txBody>
                  <a:tcPr marL="11159" marR="11159" marT="7439" marB="74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Киселева Н. В., кандидат культурологии; </a:t>
                      </a:r>
                      <a:b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Пожарская О. В.</a:t>
                      </a:r>
                    </a:p>
                  </a:txBody>
                  <a:tcPr marL="11159" marR="11159" marT="7439" marB="74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4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вторник,</a:t>
                      </a:r>
                      <a:b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18 апреля 2017</a:t>
                      </a:r>
                    </a:p>
                  </a:txBody>
                  <a:tcPr marL="11159" marR="11159" marT="7439" marB="743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10.00-11.30</a:t>
                      </a:r>
                    </a:p>
                  </a:txBody>
                  <a:tcPr marL="11159" marR="11159" marT="7439" marB="743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Видеть красоту за порогом собственного дома – величайшее умение, которому нужно учить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с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раннего детства. Как организовать экологическое образовательное пространство в ДОО?</a:t>
                      </a:r>
                    </a:p>
                  </a:txBody>
                  <a:tcPr marL="11159" marR="11159" marT="7439" marB="74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Березенкова Т. В.</a:t>
                      </a:r>
                      <a:b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1159" marR="11159" marT="7439" marB="74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вторник, </a:t>
                      </a:r>
                      <a:b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18 апреля 2017</a:t>
                      </a:r>
                    </a:p>
                  </a:txBody>
                  <a:tcPr marL="11159" marR="11159" marT="7439" marB="7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13.00-14.30</a:t>
                      </a:r>
                    </a:p>
                  </a:txBody>
                  <a:tcPr marL="11159" marR="11159" marT="7439" marB="743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Может ли «2» быть плохой отметкой. Современные подходы к оценке результатов образования</a:t>
                      </a:r>
                    </a:p>
                  </a:txBody>
                  <a:tcPr marL="11159" marR="11159" marT="7439" marB="74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dirty="0" err="1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Черноиванова</a:t>
                      </a: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 Н. Н.</a:t>
                      </a:r>
                    </a:p>
                  </a:txBody>
                  <a:tcPr marL="11159" marR="11159" marT="7439" marB="74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вторник, </a:t>
                      </a:r>
                      <a:b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18 апреля 2017</a:t>
                      </a:r>
                    </a:p>
                  </a:txBody>
                  <a:tcPr marL="11159" marR="11159" marT="7439" marB="743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15.00-16.30</a:t>
                      </a:r>
                    </a:p>
                  </a:txBody>
                  <a:tcPr marL="11159" marR="11159" marT="7439" marB="743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Возможности интерактивной папки Лэпбук в обеспечении индивидуального образовательного маршрута дошкольника</a:t>
                      </a:r>
                    </a:p>
                  </a:txBody>
                  <a:tcPr marL="11159" marR="11159" marT="7439" marB="74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Кудрявцева Е. А., </a:t>
                      </a:r>
                      <a:r>
                        <a:rPr lang="ru-RU" sz="1100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к.п.н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11159" marR="11159" marT="7439" marB="74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0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четверг,</a:t>
                      </a:r>
                      <a:b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27 апреля 2017</a:t>
                      </a:r>
                    </a:p>
                  </a:txBody>
                  <a:tcPr marL="11159" marR="11159" marT="7439" marB="743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13.00-14.30</a:t>
                      </a:r>
                    </a:p>
                  </a:txBody>
                  <a:tcPr marL="11159" marR="11159" marT="7439" marB="743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Почему важно заниматься изобразительной деятельностью с дошкольником? Как развить творческие способности в детском саду?</a:t>
                      </a:r>
                    </a:p>
                  </a:txBody>
                  <a:tcPr marL="11159" marR="11159" marT="7439" marB="74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Кудрявцева Е. А., </a:t>
                      </a:r>
                      <a:r>
                        <a:rPr lang="ru-RU" sz="1100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к.п.н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11159" marR="11159" marT="7439" marB="74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четверг, </a:t>
                      </a:r>
                      <a:b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27 апреля 2017</a:t>
                      </a:r>
                    </a:p>
                  </a:txBody>
                  <a:tcPr marL="11159" marR="11159" marT="7439" marB="743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15.00-16.30</a:t>
                      </a:r>
                    </a:p>
                  </a:txBody>
                  <a:tcPr marL="11159" marR="11159" marT="7439" marB="743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Живое слово – одно из основ развития речи дошкольника. Как развить у детей навыки диалогического и монологического общения</a:t>
                      </a:r>
                    </a:p>
                  </a:txBody>
                  <a:tcPr marL="11159" marR="11159" marT="7439" marB="74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Боровкова Н. Р.</a:t>
                      </a:r>
                    </a:p>
                  </a:txBody>
                  <a:tcPr marL="11159" marR="11159" marT="7439" marB="743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71800" y="958081"/>
            <a:ext cx="334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Расписание на апрель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348327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Расписание занятий в Школе педагогов </a:t>
            </a:r>
            <a:r>
              <a:rPr lang="ru-RU" u="sng" dirty="0">
                <a:hlinkClick r:id="rId3"/>
              </a:rPr>
              <a:t>http://www.uchmet.ru/events/eduschool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1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12"/>
          <p:cNvSpPr>
            <a:spLocks noChangeArrowheads="1"/>
          </p:cNvSpPr>
          <p:nvPr/>
        </p:nvSpPr>
        <p:spPr bwMode="auto">
          <a:xfrm>
            <a:off x="109929" y="188640"/>
            <a:ext cx="88901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 ПЕДАГОГОВ</a:t>
            </a:r>
          </a:p>
          <a:p>
            <a:pPr algn="ctr"/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23529" y="6021287"/>
            <a:ext cx="4176464" cy="584775"/>
            <a:chOff x="490106" y="5867802"/>
            <a:chExt cx="4513943" cy="864967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3"/>
              <a:ext cx="184748" cy="36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346198" y="5867802"/>
              <a:ext cx="3657851" cy="864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Издательство «Учитель»</a:t>
              </a:r>
            </a:p>
            <a:p>
              <a:r>
                <a:rPr lang="en-US" sz="1600" dirty="0">
                  <a:solidFill>
                    <a:srgbClr val="0070C0"/>
                  </a:solidFill>
                  <a:hlinkClick r:id="rId2"/>
                </a:rPr>
                <a:t>www.uchitel-izd.ru</a:t>
              </a:r>
              <a:r>
                <a:rPr lang="ru-RU" b="1" dirty="0">
                  <a:solidFill>
                    <a:srgbClr val="0070C0"/>
                  </a:solidFill>
                </a:rPr>
                <a:t> </a:t>
              </a: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0106" y="5867803"/>
              <a:ext cx="700439" cy="771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R:\Логотип Учитель\Логотип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403648" cy="1763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788024" y="6039890"/>
            <a:ext cx="40324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Школа педагогов </a:t>
            </a:r>
          </a:p>
          <a:p>
            <a:r>
              <a:rPr lang="en-US" sz="1600" dirty="0">
                <a:hlinkClick r:id="rId5"/>
              </a:rPr>
              <a:t>http://www.uchmet.ru/events/eduschool/</a:t>
            </a:r>
            <a:endParaRPr lang="en-US" sz="1600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18459" y="2451042"/>
            <a:ext cx="702554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4" descr="L:\Пожарская Ольга\Общая\Проект Школа\Сертификаты для Школы педагогов\Сертификаты_2017 чистые\1уме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32" y="1347065"/>
            <a:ext cx="2019704" cy="28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:\Пожарская Ольга\Общая\Проект Школа\Сертификаты для Школы педагогов\Сертификаты_2017 чистые\2 умен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347065"/>
            <a:ext cx="2029654" cy="28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Пожарская Ольга\Общая\Проект Школа\Сертификаты для Школы педагогов\Сертификаты_2017 чистые\Сертификат участника умен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39" y="1347065"/>
            <a:ext cx="2081972" cy="28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318863"/>
            <a:ext cx="24502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 активное участие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всероссийском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мастер-классе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64904"/>
            <a:ext cx="30243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 активное участие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всероссийском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мастер-классе 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результатов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своей профессиональной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6385" y="4365104"/>
            <a:ext cx="3141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 активное участие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всероссийском мастер-классе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публикацию методических материалов из опыта работы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965" y="5434455"/>
            <a:ext cx="81529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Заказ сертификата  - по желанию. Стоимость сертификата – 400 </a:t>
            </a:r>
            <a:r>
              <a:rPr lang="ru-RU" sz="1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рублей </a:t>
            </a:r>
            <a:endParaRPr lang="ru-RU" sz="14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12"/>
          <p:cNvSpPr>
            <a:spLocks noChangeArrowheads="1"/>
          </p:cNvSpPr>
          <p:nvPr/>
        </p:nvSpPr>
        <p:spPr bwMode="auto">
          <a:xfrm>
            <a:off x="109929" y="188640"/>
            <a:ext cx="88901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 ПЕДАГОГОВ</a:t>
            </a:r>
          </a:p>
          <a:p>
            <a:pPr algn="ctr"/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0" name="TextBox 3"/>
          <p:cNvSpPr txBox="1">
            <a:spLocks noChangeArrowheads="1"/>
          </p:cNvSpPr>
          <p:nvPr/>
        </p:nvSpPr>
        <p:spPr bwMode="auto">
          <a:xfrm>
            <a:off x="1356603" y="634514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1" name="Picture 2" descr="R:\Логотип Учитель\Логотип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403648" cy="1763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366145" y="920243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Сертификат за участие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815127" y="1571842"/>
            <a:ext cx="702554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а активное участие во </a:t>
            </a:r>
            <a:r>
              <a:rPr lang="ru-RU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сероссийском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мастер-классе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ФГОС ДО: Развитие коммуникативной компетенции  и социальных навыков в игровой деятельности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(с указанием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4 часов обучения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1923" y="3212976"/>
            <a:ext cx="86862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Как получить сертификат </a:t>
            </a:r>
            <a:r>
              <a:rPr lang="ru-RU" sz="14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за участие:  </a:t>
            </a:r>
            <a:endParaRPr lang="ru-RU" sz="1400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Зайдите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www.uchmet.ru/events/item/751715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используйте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кнопку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Получить сертификат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кнопка появится после окончания занятия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 Оплатите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 Заполните форму заявки на сертификат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http://www.uchmet.ru/events/item/751715/certificate/755619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:\Пожарская Ольга\Общая\Проект Школа\Сертификаты для Школы педагогов\Сертификаты_2017 чистые\Сертификат участника уме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9" y="926345"/>
            <a:ext cx="1553309" cy="21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139952" y="4382527"/>
            <a:ext cx="46828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Прием заявок на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участника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07.04.2017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Сертификаты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 отправляться на электронный адрес, указанный в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заявке,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3 недель после заполнения заявки.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356" y="5552078"/>
            <a:ext cx="8526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заявку Вы сможете только после оплаты заказа.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 заполнении заявки указывайте именно тот e-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который Вы использовали при регистрации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портале "УчМет"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интернет-магазине "УчМаг".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 оплате заказа банковским переводом деньги поступят на счет в течение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10-ти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рабочих дней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lmykova\Documents\DonationCoder\ScreenshotCaptor\Screenshots\Screenshot - 03.02.2015 , 9_35_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314" y="116632"/>
            <a:ext cx="876601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6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12"/>
          <p:cNvSpPr>
            <a:spLocks noChangeArrowheads="1"/>
          </p:cNvSpPr>
          <p:nvPr/>
        </p:nvSpPr>
        <p:spPr bwMode="auto">
          <a:xfrm>
            <a:off x="109929" y="188640"/>
            <a:ext cx="889019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 ПЕДАГОГОВ</a:t>
            </a:r>
          </a:p>
          <a:p>
            <a:pPr algn="ctr"/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49320" y="5863223"/>
            <a:ext cx="4591347" cy="851258"/>
            <a:chOff x="412278" y="5867801"/>
            <a:chExt cx="4591770" cy="852082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3"/>
              <a:ext cx="184748" cy="36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80" y="5867802"/>
              <a:ext cx="3532068" cy="616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Издательство «Учитель»</a:t>
              </a:r>
            </a:p>
            <a:p>
              <a:r>
                <a:rPr lang="en-US" dirty="0">
                  <a:solidFill>
                    <a:srgbClr val="0070C0"/>
                  </a:solidFill>
                  <a:hlinkClick r:id="rId2"/>
                </a:rPr>
                <a:t>www.uchitel-izd.ru</a:t>
              </a:r>
              <a:r>
                <a:rPr lang="ru-RU" b="1" dirty="0">
                  <a:solidFill>
                    <a:srgbClr val="0070C0"/>
                  </a:solidFill>
                </a:rPr>
                <a:t> </a:t>
              </a: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R:\Логотип Учитель\Логотип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403648" cy="1763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067089" y="5975817"/>
            <a:ext cx="51554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О Школе педагогов </a:t>
            </a:r>
          </a:p>
          <a:p>
            <a:r>
              <a:rPr lang="ru-RU" sz="1600" u="sng" dirty="0">
                <a:hlinkClick r:id="rId5"/>
              </a:rPr>
              <a:t>https://www.youtube.com/watch?v=LDEMbawJj14</a:t>
            </a:r>
            <a:endParaRPr lang="ru-RU" sz="1600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07062" y="911915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ЗАКАЗ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СЕРТИФИКАТОВ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979712" y="3128193"/>
            <a:ext cx="7164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58808" y="46934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9020" y="4590822"/>
            <a:ext cx="52922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Как </a:t>
            </a:r>
            <a:r>
              <a:rPr lang="ru-RU" sz="1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получить </a:t>
            </a:r>
            <a:r>
              <a:rPr lang="ru-RU" sz="14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сертификат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выступление и обобщение опыта</a:t>
            </a:r>
            <a:r>
              <a:rPr lang="ru-RU" sz="14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 </a:t>
            </a:r>
            <a:endParaRPr lang="ru-RU" sz="14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Прислать материалы по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E-mail:</a:t>
            </a:r>
            <a:endParaRPr lang="ru-RU" sz="1400" dirty="0" smtClean="0">
              <a:solidFill>
                <a:srgbClr val="000000"/>
              </a:solidFill>
              <a:latin typeface="Verdana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Verdana"/>
                <a:hlinkClick r:id="rId6"/>
              </a:rPr>
              <a:t>pozharskaya.olga@uchitel-izd.org</a:t>
            </a:r>
            <a:endParaRPr lang="ru-RU" sz="1400" dirty="0" smtClean="0">
              <a:solidFill>
                <a:srgbClr val="000000"/>
              </a:solidFill>
              <a:latin typeface="Verdana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Совместно с методистом оформить заказ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1838" y="1258182"/>
            <a:ext cx="732828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 (за выступление)</a:t>
            </a:r>
          </a:p>
          <a:p>
            <a:r>
              <a:rPr lang="ru-RU" sz="1400" b="1" dirty="0">
                <a:solidFill>
                  <a:schemeClr val="accent4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За активное участие во всероссийском мастер-классе </a:t>
            </a:r>
            <a:endParaRPr lang="ru-RU" sz="1400" b="1" dirty="0" smtClean="0">
              <a:solidFill>
                <a:schemeClr val="accent4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«ФГОС </a:t>
            </a:r>
            <a:r>
              <a:rPr lang="ru-RU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ДО: Развитие коммуникативной компетенции  и социальных навыков </a:t>
            </a:r>
            <a:endParaRPr lang="en-US" sz="14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игровой деятельности</a:t>
            </a:r>
            <a:r>
              <a:rPr lang="ru-RU" sz="1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b="1" dirty="0">
              <a:solidFill>
                <a:schemeClr val="accent4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accent4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результатов своей профессиональной </a:t>
            </a:r>
            <a:r>
              <a:rPr lang="ru-RU" sz="1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1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доклада : </a:t>
            </a:r>
            <a:r>
              <a:rPr lang="ru-RU" sz="1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ru-RU" sz="1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400" b="1" dirty="0">
                <a:solidFill>
                  <a:schemeClr val="accent4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(с указанием 4 часов обучения</a:t>
            </a:r>
            <a:r>
              <a:rPr lang="ru-RU" sz="1400" b="1" dirty="0" smtClean="0">
                <a:solidFill>
                  <a:schemeClr val="accent4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)</a:t>
            </a:r>
            <a:endParaRPr lang="ru-RU" sz="14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(за обобщение опыта)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За активное участие во всероссийском мастер-классе </a:t>
            </a:r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«ФГОС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ДО: Развитие коммуникативной компетенции  и социальных навыков </a:t>
            </a:r>
            <a:endParaRPr lang="en-US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игровой деятельности»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публикацию методических материалов из опыта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en-US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педагогического опыта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...</a:t>
            </a:r>
            <a:endParaRPr lang="en-US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(с указанием 4 часов обучения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)</a:t>
            </a:r>
          </a:p>
          <a:p>
            <a:pPr lvl="0" algn="just"/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just"/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just"/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just"/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just"/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just"/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just"/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698572"/>
            <a:ext cx="2880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Прием материалов для получения сертификатов данного вида осуществляется до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10.04. 2017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5" y="1264237"/>
            <a:ext cx="1209600" cy="171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L:\Пожарская Ольга\Общая\Проект Школа\Сертификаты для Школы педагогов\Сертификаты_2017 чистые\2 умен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6" y="2871491"/>
            <a:ext cx="1178634" cy="16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5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51080"/>
            <a:ext cx="3837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КНИЖНАЯ ПОЛКА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720135"/>
            <a:ext cx="87849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Березенкова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 В.</a:t>
            </a:r>
            <a:endParaRPr lang="ru-RU" sz="20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1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www.uchmag.ru/estore/authors/281820</a:t>
            </a:r>
            <a:r>
              <a:rPr lang="en-US" sz="1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1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239635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6" y="1548754"/>
            <a:ext cx="2437482" cy="3520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043608" y="5157192"/>
            <a:ext cx="1071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Код 6021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86179"/>
            <a:ext cx="2439762" cy="3653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3923928" y="6005205"/>
            <a:ext cx="1071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Код 602</a:t>
            </a:r>
            <a:r>
              <a:rPr lang="en-US" dirty="0" smtClean="0">
                <a:solidFill>
                  <a:prstClr val="black"/>
                </a:solidFill>
              </a:rPr>
              <a:t>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36485" y="28954"/>
            <a:ext cx="3131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НОВИНКИ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!</a:t>
            </a:r>
            <a:endParaRPr lang="ru-RU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Н-471 Сюжетно-ролевая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игра "Ферма". Моделирование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игрового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опыта детей 6-7 лет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449" y="1195748"/>
            <a:ext cx="1668991" cy="2225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30526" y="934137"/>
            <a:ext cx="3130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www.uchmag.ru/estore/e710523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3421070"/>
            <a:ext cx="3203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НВМ-2 Уголок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дорожной безопасности 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Светофорчик"</a:t>
            </a:r>
          </a:p>
          <a:p>
            <a:r>
              <a:rPr lang="en-US" sz="1400" dirty="0">
                <a:hlinkClick r:id="rId7"/>
              </a:rPr>
              <a:t>http://www.uchmag.ru/estore/e779644</a:t>
            </a:r>
            <a:r>
              <a:rPr lang="en-US" sz="1400" dirty="0" smtClean="0">
                <a:hlinkClick r:id="rId7"/>
              </a:rPr>
              <a:t>/</a:t>
            </a:r>
            <a:endParaRPr lang="ru-RU" sz="1400" dirty="0" smtClean="0"/>
          </a:p>
          <a:p>
            <a:endParaRPr lang="ru-RU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449" y="4213212"/>
            <a:ext cx="1849080" cy="246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4276</TotalTime>
  <Words>693</Words>
  <Application>Microsoft Office PowerPoint</Application>
  <PresentationFormat>Экран (4:3)</PresentationFormat>
  <Paragraphs>161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Пожарская Ольга Викторовна</cp:lastModifiedBy>
  <cp:revision>661</cp:revision>
  <dcterms:created xsi:type="dcterms:W3CDTF">2014-03-01T13:42:30Z</dcterms:created>
  <dcterms:modified xsi:type="dcterms:W3CDTF">2017-03-29T07:46:12Z</dcterms:modified>
</cp:coreProperties>
</file>